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1" r:id="rId5"/>
    <p:sldId id="264" r:id="rId6"/>
    <p:sldId id="265" r:id="rId7"/>
    <p:sldId id="268" r:id="rId8"/>
    <p:sldId id="269" r:id="rId9"/>
    <p:sldId id="27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F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1266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Week 7-10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ECE 499 Adam Dulay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8" y="618518"/>
            <a:ext cx="403898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Current State of capability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Modules Completed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ALU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Register File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Stack Pointer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Program Counter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Memory</a:t>
            </a:r>
          </a:p>
          <a:p>
            <a:pPr lvl="2">
              <a:lnSpc>
                <a:spcPct val="110000"/>
              </a:lnSpc>
            </a:pPr>
            <a:r>
              <a:rPr lang="en-US" sz="1000" dirty="0"/>
              <a:t>RAM</a:t>
            </a:r>
          </a:p>
          <a:p>
            <a:pPr lvl="2">
              <a:lnSpc>
                <a:spcPct val="110000"/>
              </a:lnSpc>
            </a:pPr>
            <a:r>
              <a:rPr lang="en-US" sz="1000" dirty="0"/>
              <a:t>Instruction Memory</a:t>
            </a:r>
          </a:p>
          <a:p>
            <a:pPr lvl="1">
              <a:lnSpc>
                <a:spcPct val="110000"/>
              </a:lnSpc>
            </a:pPr>
            <a:endParaRPr lang="en-US" sz="1200" dirty="0"/>
          </a:p>
          <a:p>
            <a:pPr>
              <a:lnSpc>
                <a:spcPct val="110000"/>
              </a:lnSpc>
            </a:pPr>
            <a:r>
              <a:rPr lang="en-US" sz="1600" dirty="0"/>
              <a:t>Modules To Do: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Control Logic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Data bus/top file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265A20-E572-5C19-8463-DCD998001AB8}"/>
              </a:ext>
            </a:extLst>
          </p:cNvPr>
          <p:cNvSpPr/>
          <p:nvPr/>
        </p:nvSpPr>
        <p:spPr>
          <a:xfrm>
            <a:off x="2982897" y="636588"/>
            <a:ext cx="1334053" cy="46529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Bus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06AEC3-B151-FD5B-B4C8-EFCBC4CC992F}"/>
              </a:ext>
            </a:extLst>
          </p:cNvPr>
          <p:cNvSpPr/>
          <p:nvPr/>
        </p:nvSpPr>
        <p:spPr>
          <a:xfrm>
            <a:off x="1237485" y="885031"/>
            <a:ext cx="1275373" cy="70326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Control Logic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7C9753-0EA1-BD32-7D97-4112CEBAAA40}"/>
              </a:ext>
            </a:extLst>
          </p:cNvPr>
          <p:cNvSpPr/>
          <p:nvPr/>
        </p:nvSpPr>
        <p:spPr>
          <a:xfrm>
            <a:off x="1251616" y="2091531"/>
            <a:ext cx="1235059" cy="1668463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Memory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FED93D-D50A-1C28-2FEA-0DC607577490}"/>
              </a:ext>
            </a:extLst>
          </p:cNvPr>
          <p:cNvSpPr/>
          <p:nvPr/>
        </p:nvSpPr>
        <p:spPr>
          <a:xfrm>
            <a:off x="1356391" y="2224881"/>
            <a:ext cx="1035034" cy="4476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Inst. Mem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6C82-F541-3589-754D-CB89FB5EA509}"/>
              </a:ext>
            </a:extLst>
          </p:cNvPr>
          <p:cNvSpPr/>
          <p:nvPr/>
        </p:nvSpPr>
        <p:spPr>
          <a:xfrm>
            <a:off x="1350659" y="3158331"/>
            <a:ext cx="1035034" cy="44767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677944-8F5D-8809-9B30-30527FE07E65}"/>
              </a:ext>
            </a:extLst>
          </p:cNvPr>
          <p:cNvSpPr/>
          <p:nvPr/>
        </p:nvSpPr>
        <p:spPr>
          <a:xfrm>
            <a:off x="1229418" y="4165092"/>
            <a:ext cx="1268397" cy="33178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AD45F7-0020-2AE6-8025-2BC96D31A76E}"/>
              </a:ext>
            </a:extLst>
          </p:cNvPr>
          <p:cNvSpPr/>
          <p:nvPr/>
        </p:nvSpPr>
        <p:spPr>
          <a:xfrm>
            <a:off x="1228725" y="4877589"/>
            <a:ext cx="1254109" cy="3286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2E65EC-FDF9-E786-74AC-3A1A674A5EDC}"/>
              </a:ext>
            </a:extLst>
          </p:cNvPr>
          <p:cNvSpPr/>
          <p:nvPr/>
        </p:nvSpPr>
        <p:spPr>
          <a:xfrm>
            <a:off x="4651899" y="636588"/>
            <a:ext cx="1444101" cy="303530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C609B6-9930-1877-90F1-2094F068D472}"/>
              </a:ext>
            </a:extLst>
          </p:cNvPr>
          <p:cNvSpPr/>
          <p:nvPr/>
        </p:nvSpPr>
        <p:spPr>
          <a:xfrm>
            <a:off x="4739750" y="832644"/>
            <a:ext cx="1268397" cy="331788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6BBD57-0BB1-5AE4-5597-F1F180E7D9FE}"/>
              </a:ext>
            </a:extLst>
          </p:cNvPr>
          <p:cNvSpPr/>
          <p:nvPr/>
        </p:nvSpPr>
        <p:spPr>
          <a:xfrm>
            <a:off x="4739750" y="1150222"/>
            <a:ext cx="1268397" cy="33178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222722-407E-BD51-E7A3-D6DCCC5B37C9}"/>
              </a:ext>
            </a:extLst>
          </p:cNvPr>
          <p:cNvSpPr/>
          <p:nvPr/>
        </p:nvSpPr>
        <p:spPr>
          <a:xfrm>
            <a:off x="4739750" y="1445419"/>
            <a:ext cx="1268397" cy="331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2B6E4F-1872-0235-6504-B3D623F6A13F}"/>
              </a:ext>
            </a:extLst>
          </p:cNvPr>
          <p:cNvSpPr/>
          <p:nvPr/>
        </p:nvSpPr>
        <p:spPr>
          <a:xfrm>
            <a:off x="4739749" y="1777207"/>
            <a:ext cx="1268397" cy="331788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25B2A1-6971-03F8-39ED-9858B0FDA23A}"/>
              </a:ext>
            </a:extLst>
          </p:cNvPr>
          <p:cNvSpPr/>
          <p:nvPr/>
        </p:nvSpPr>
        <p:spPr>
          <a:xfrm>
            <a:off x="4739749" y="2105819"/>
            <a:ext cx="1268397" cy="331788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2185F5B-29DA-AA87-4B48-FAAFBDEBFE07}"/>
              </a:ext>
            </a:extLst>
          </p:cNvPr>
          <p:cNvSpPr/>
          <p:nvPr/>
        </p:nvSpPr>
        <p:spPr>
          <a:xfrm>
            <a:off x="4739749" y="2437607"/>
            <a:ext cx="1268397" cy="33178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</a:p>
        </p:txBody>
      </p:sp>
      <p:sp>
        <p:nvSpPr>
          <p:cNvPr id="21" name="Flowchart: Manual Operation 20">
            <a:extLst>
              <a:ext uri="{FF2B5EF4-FFF2-40B4-BE49-F238E27FC236}">
                <a16:creationId xmlns:a16="http://schemas.microsoft.com/office/drawing/2014/main" id="{EFA5F316-7685-7855-953B-0CD9CE62128C}"/>
              </a:ext>
            </a:extLst>
          </p:cNvPr>
          <p:cNvSpPr/>
          <p:nvPr/>
        </p:nvSpPr>
        <p:spPr>
          <a:xfrm>
            <a:off x="4651899" y="4164013"/>
            <a:ext cx="1444101" cy="837044"/>
          </a:xfrm>
          <a:prstGeom prst="flowChartManualOperation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</a:p>
        </p:txBody>
      </p:sp>
      <p:sp useBgFill="1">
        <p:nvSpPr>
          <p:cNvPr id="22" name="Isosceles Triangle 21">
            <a:extLst>
              <a:ext uri="{FF2B5EF4-FFF2-40B4-BE49-F238E27FC236}">
                <a16:creationId xmlns:a16="http://schemas.microsoft.com/office/drawing/2014/main" id="{3E151EDB-8372-2070-BFD2-47E748537A3C}"/>
              </a:ext>
            </a:extLst>
          </p:cNvPr>
          <p:cNvSpPr/>
          <p:nvPr/>
        </p:nvSpPr>
        <p:spPr>
          <a:xfrm rot="10800000">
            <a:off x="5160883" y="4164012"/>
            <a:ext cx="426128" cy="414336"/>
          </a:xfrm>
          <a:prstGeom prst="triangle">
            <a:avLst>
              <a:gd name="adj" fmla="val 4999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A70CA29-F372-B275-E178-5F1B77B39191}"/>
              </a:ext>
            </a:extLst>
          </p:cNvPr>
          <p:cNvCxnSpPr>
            <a:endCxn id="11" idx="3"/>
          </p:cNvCxnSpPr>
          <p:nvPr/>
        </p:nvCxnSpPr>
        <p:spPr>
          <a:xfrm flipH="1">
            <a:off x="2497815" y="4330986"/>
            <a:ext cx="47717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433AF4-9878-6AAE-CF16-0D797303ECAE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1873908" y="1588294"/>
            <a:ext cx="1264" cy="6365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AFC597D-1A13-F2D5-0D00-3B5B9F9BD9FF}"/>
              </a:ext>
            </a:extLst>
          </p:cNvPr>
          <p:cNvCxnSpPr>
            <a:stCxn id="11" idx="0"/>
            <a:endCxn id="10" idx="2"/>
          </p:cNvCxnSpPr>
          <p:nvPr/>
        </p:nvCxnSpPr>
        <p:spPr>
          <a:xfrm flipV="1">
            <a:off x="1863617" y="3606006"/>
            <a:ext cx="4559" cy="5590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3863E4E-8BC4-DDFF-3BDC-AB12DFF338BA}"/>
              </a:ext>
            </a:extLst>
          </p:cNvPr>
          <p:cNvCxnSpPr>
            <a:stCxn id="12" idx="1"/>
          </p:cNvCxnSpPr>
          <p:nvPr/>
        </p:nvCxnSpPr>
        <p:spPr>
          <a:xfrm flipH="1">
            <a:off x="866775" y="5041895"/>
            <a:ext cx="361950" cy="0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93ED222-4E35-57E2-9F39-7CDF0FC53F5A}"/>
              </a:ext>
            </a:extLst>
          </p:cNvPr>
          <p:cNvCxnSpPr>
            <a:cxnSpLocks/>
          </p:cNvCxnSpPr>
          <p:nvPr/>
        </p:nvCxnSpPr>
        <p:spPr>
          <a:xfrm flipH="1" flipV="1">
            <a:off x="890242" y="2429670"/>
            <a:ext cx="346" cy="2612225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9027F3C-7CBF-D6EE-E103-FE51D16DCAE9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857250" y="2448719"/>
            <a:ext cx="49914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F4D71E7-BC2B-FCEB-E951-25DD39EA14E6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2482834" y="5041895"/>
            <a:ext cx="5000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057AC51-7052-7A43-FCCB-EB359C5E35EC}"/>
              </a:ext>
            </a:extLst>
          </p:cNvPr>
          <p:cNvCxnSpPr/>
          <p:nvPr/>
        </p:nvCxnSpPr>
        <p:spPr>
          <a:xfrm>
            <a:off x="4918229" y="3677961"/>
            <a:ext cx="0" cy="4603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D2313E9-AD8A-518C-9ED0-61262D9FB24B}"/>
              </a:ext>
            </a:extLst>
          </p:cNvPr>
          <p:cNvCxnSpPr/>
          <p:nvPr/>
        </p:nvCxnSpPr>
        <p:spPr>
          <a:xfrm>
            <a:off x="5816353" y="3689350"/>
            <a:ext cx="0" cy="4603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F2C0DE2-6EC1-9BB4-FF77-FD862AB2A1F4}"/>
              </a:ext>
            </a:extLst>
          </p:cNvPr>
          <p:cNvCxnSpPr>
            <a:stCxn id="21" idx="2"/>
          </p:cNvCxnSpPr>
          <p:nvPr/>
        </p:nvCxnSpPr>
        <p:spPr>
          <a:xfrm flipH="1">
            <a:off x="5373946" y="5001057"/>
            <a:ext cx="4" cy="112281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64E0970-2300-9C7E-F01F-463827BDF479}"/>
              </a:ext>
            </a:extLst>
          </p:cNvPr>
          <p:cNvCxnSpPr>
            <a:cxnSpLocks/>
          </p:cNvCxnSpPr>
          <p:nvPr/>
        </p:nvCxnSpPr>
        <p:spPr>
          <a:xfrm flipH="1">
            <a:off x="4273864" y="5103813"/>
            <a:ext cx="110008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672E0A5-58FB-C938-28E9-9B5F3A01DF28}"/>
              </a:ext>
            </a:extLst>
          </p:cNvPr>
          <p:cNvCxnSpPr/>
          <p:nvPr/>
        </p:nvCxnSpPr>
        <p:spPr>
          <a:xfrm>
            <a:off x="4316950" y="998538"/>
            <a:ext cx="33494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339C8C9-70BF-C3ED-48AF-92DE53528494}"/>
              </a:ext>
            </a:extLst>
          </p:cNvPr>
          <p:cNvCxnSpPr>
            <a:cxnSpLocks/>
          </p:cNvCxnSpPr>
          <p:nvPr/>
        </p:nvCxnSpPr>
        <p:spPr>
          <a:xfrm flipH="1">
            <a:off x="4316950" y="1420812"/>
            <a:ext cx="33494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60B8DA0-16DF-B4E8-8886-4B0C22FCE43E}"/>
              </a:ext>
            </a:extLst>
          </p:cNvPr>
          <p:cNvCxnSpPr>
            <a:cxnSpLocks/>
          </p:cNvCxnSpPr>
          <p:nvPr/>
        </p:nvCxnSpPr>
        <p:spPr>
          <a:xfrm flipH="1">
            <a:off x="2374975" y="3341794"/>
            <a:ext cx="597202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63BBD20-A0A0-2EB7-417A-F95AD565CCB6}"/>
              </a:ext>
            </a:extLst>
          </p:cNvPr>
          <p:cNvCxnSpPr>
            <a:cxnSpLocks/>
          </p:cNvCxnSpPr>
          <p:nvPr/>
        </p:nvCxnSpPr>
        <p:spPr>
          <a:xfrm>
            <a:off x="2378656" y="3515334"/>
            <a:ext cx="60423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6DBBC20-9D3E-E899-BAC9-AF5A89587FFE}"/>
              </a:ext>
            </a:extLst>
          </p:cNvPr>
          <p:cNvCxnSpPr>
            <a:cxnSpLocks/>
          </p:cNvCxnSpPr>
          <p:nvPr/>
        </p:nvCxnSpPr>
        <p:spPr>
          <a:xfrm>
            <a:off x="2982895" y="472283"/>
            <a:ext cx="1334055" cy="0"/>
          </a:xfrm>
          <a:prstGeom prst="straightConnector1">
            <a:avLst/>
          </a:prstGeom>
          <a:ln w="5715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1367D211-619B-1AB3-9416-BF8E7331B663}"/>
              </a:ext>
            </a:extLst>
          </p:cNvPr>
          <p:cNvSpPr txBox="1"/>
          <p:nvPr/>
        </p:nvSpPr>
        <p:spPr>
          <a:xfrm>
            <a:off x="3233285" y="102946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DF132D0B-5BAC-DE45-EC27-44E8170FC307}"/>
              </a:ext>
            </a:extLst>
          </p:cNvPr>
          <p:cNvSpPr txBox="1"/>
          <p:nvPr/>
        </p:nvSpPr>
        <p:spPr>
          <a:xfrm>
            <a:off x="90103" y="3494088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57942A39-B40C-1D96-6E12-4DF9C29FAC23}"/>
              </a:ext>
            </a:extLst>
          </p:cNvPr>
          <p:cNvSpPr txBox="1"/>
          <p:nvPr/>
        </p:nvSpPr>
        <p:spPr>
          <a:xfrm>
            <a:off x="4429308" y="5067856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66A76B3-B75E-CEB8-5BDE-6241FD513D52}"/>
              </a:ext>
            </a:extLst>
          </p:cNvPr>
          <p:cNvSpPr txBox="1"/>
          <p:nvPr/>
        </p:nvSpPr>
        <p:spPr>
          <a:xfrm>
            <a:off x="5852369" y="3689776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9974C432-A88A-6C75-8FFC-47159BF2FFBB}"/>
              </a:ext>
            </a:extLst>
          </p:cNvPr>
          <p:cNvSpPr txBox="1"/>
          <p:nvPr/>
        </p:nvSpPr>
        <p:spPr>
          <a:xfrm>
            <a:off x="3971306" y="3678786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4DC6A232-EDE2-6621-8C58-A40336217E16}"/>
              </a:ext>
            </a:extLst>
          </p:cNvPr>
          <p:cNvSpPr txBox="1"/>
          <p:nvPr/>
        </p:nvSpPr>
        <p:spPr>
          <a:xfrm>
            <a:off x="2585968" y="4614464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03182BA4-6F47-1D13-72B3-0953BD60F34F}"/>
              </a:ext>
            </a:extLst>
          </p:cNvPr>
          <p:cNvSpPr txBox="1"/>
          <p:nvPr/>
        </p:nvSpPr>
        <p:spPr>
          <a:xfrm>
            <a:off x="2576855" y="3957883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5A2F59D6-6125-2E7A-7CD2-55215D727C2F}"/>
              </a:ext>
            </a:extLst>
          </p:cNvPr>
          <p:cNvSpPr txBox="1"/>
          <p:nvPr/>
        </p:nvSpPr>
        <p:spPr>
          <a:xfrm>
            <a:off x="2420922" y="2831773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579115F4-045E-0F2D-E853-7288F4F9F010}"/>
              </a:ext>
            </a:extLst>
          </p:cNvPr>
          <p:cNvCxnSpPr>
            <a:cxnSpLocks/>
          </p:cNvCxnSpPr>
          <p:nvPr/>
        </p:nvCxnSpPr>
        <p:spPr>
          <a:xfrm>
            <a:off x="4751677" y="4970972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740D16A2-3855-DD9A-EE63-EB80A1F71C79}"/>
              </a:ext>
            </a:extLst>
          </p:cNvPr>
          <p:cNvCxnSpPr>
            <a:cxnSpLocks/>
          </p:cNvCxnSpPr>
          <p:nvPr/>
        </p:nvCxnSpPr>
        <p:spPr>
          <a:xfrm>
            <a:off x="5767508" y="3720544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88F71CF-149B-50A1-86C5-2457FC38F1F8}"/>
              </a:ext>
            </a:extLst>
          </p:cNvPr>
          <p:cNvCxnSpPr>
            <a:cxnSpLocks/>
          </p:cNvCxnSpPr>
          <p:nvPr/>
        </p:nvCxnSpPr>
        <p:spPr>
          <a:xfrm>
            <a:off x="4855319" y="3720544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6BCD5A37-BAE6-4AED-8584-5EA494441311}"/>
              </a:ext>
            </a:extLst>
          </p:cNvPr>
          <p:cNvCxnSpPr>
            <a:cxnSpLocks/>
          </p:cNvCxnSpPr>
          <p:nvPr/>
        </p:nvCxnSpPr>
        <p:spPr>
          <a:xfrm>
            <a:off x="2680775" y="3225639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516F817E-53FF-3310-7E4D-F99AF708E091}"/>
              </a:ext>
            </a:extLst>
          </p:cNvPr>
          <p:cNvCxnSpPr>
            <a:cxnSpLocks/>
          </p:cNvCxnSpPr>
          <p:nvPr/>
        </p:nvCxnSpPr>
        <p:spPr>
          <a:xfrm>
            <a:off x="2629730" y="3395630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85F4017-ED2F-10BE-638F-F4BDC856BE04}"/>
              </a:ext>
            </a:extLst>
          </p:cNvPr>
          <p:cNvCxnSpPr>
            <a:cxnSpLocks/>
          </p:cNvCxnSpPr>
          <p:nvPr/>
        </p:nvCxnSpPr>
        <p:spPr>
          <a:xfrm>
            <a:off x="2721053" y="4203813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CFD14D4A-7EDA-01B6-0F28-D6E9BB6639AB}"/>
              </a:ext>
            </a:extLst>
          </p:cNvPr>
          <p:cNvCxnSpPr>
            <a:cxnSpLocks/>
          </p:cNvCxnSpPr>
          <p:nvPr/>
        </p:nvCxnSpPr>
        <p:spPr>
          <a:xfrm>
            <a:off x="2748421" y="4910963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2FA6CC84-9816-ABB9-0707-C62FB38C1D29}"/>
              </a:ext>
            </a:extLst>
          </p:cNvPr>
          <p:cNvCxnSpPr>
            <a:cxnSpLocks/>
          </p:cNvCxnSpPr>
          <p:nvPr/>
        </p:nvCxnSpPr>
        <p:spPr>
          <a:xfrm>
            <a:off x="823388" y="3614549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90456018-4C1F-F2FE-EF80-765BF6111CA4}"/>
              </a:ext>
            </a:extLst>
          </p:cNvPr>
          <p:cNvCxnSpPr>
            <a:cxnSpLocks/>
          </p:cNvCxnSpPr>
          <p:nvPr/>
        </p:nvCxnSpPr>
        <p:spPr>
          <a:xfrm>
            <a:off x="4469565" y="1316116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5E8E3DA8-F4DE-4929-B11B-FB750EBE8EEC}"/>
              </a:ext>
            </a:extLst>
          </p:cNvPr>
          <p:cNvCxnSpPr>
            <a:cxnSpLocks/>
          </p:cNvCxnSpPr>
          <p:nvPr/>
        </p:nvCxnSpPr>
        <p:spPr>
          <a:xfrm>
            <a:off x="4365577" y="899298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>
            <a:extLst>
              <a:ext uri="{FF2B5EF4-FFF2-40B4-BE49-F238E27FC236}">
                <a16:creationId xmlns:a16="http://schemas.microsoft.com/office/drawing/2014/main" id="{00E9EDFF-9C2B-8621-9E73-91071BCCAD05}"/>
              </a:ext>
            </a:extLst>
          </p:cNvPr>
          <p:cNvSpPr txBox="1"/>
          <p:nvPr/>
        </p:nvSpPr>
        <p:spPr>
          <a:xfrm>
            <a:off x="4012607" y="1514099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A76363E8-EF43-CA1F-47E7-E52DAA0B63B0}"/>
              </a:ext>
            </a:extLst>
          </p:cNvPr>
          <p:cNvSpPr txBox="1"/>
          <p:nvPr/>
        </p:nvSpPr>
        <p:spPr>
          <a:xfrm>
            <a:off x="4004120" y="636944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D69BBA95-A128-706C-BBC5-A9371103DDE0}"/>
              </a:ext>
            </a:extLst>
          </p:cNvPr>
          <p:cNvCxnSpPr>
            <a:cxnSpLocks/>
          </p:cNvCxnSpPr>
          <p:nvPr/>
        </p:nvCxnSpPr>
        <p:spPr>
          <a:xfrm>
            <a:off x="1801440" y="1841215"/>
            <a:ext cx="133707" cy="225710"/>
          </a:xfrm>
          <a:prstGeom prst="line">
            <a:avLst/>
          </a:prstGeom>
          <a:ln w="38100">
            <a:solidFill>
              <a:srgbClr val="75FE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E305C894-129C-6330-4DF5-AC07303AA66B}"/>
              </a:ext>
            </a:extLst>
          </p:cNvPr>
          <p:cNvSpPr txBox="1"/>
          <p:nvPr/>
        </p:nvSpPr>
        <p:spPr>
          <a:xfrm>
            <a:off x="1894783" y="1737282"/>
            <a:ext cx="832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16-bits</a:t>
            </a:r>
          </a:p>
        </p:txBody>
      </p:sp>
    </p:spTree>
    <p:extLst>
      <p:ext uri="{BB962C8B-B14F-4D97-AF65-F5344CB8AC3E}">
        <p14:creationId xmlns:p14="http://schemas.microsoft.com/office/powerpoint/2010/main" val="2827675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15068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Testbench for stack pointer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Tested with “0xADAD” as an arbitrary testing load value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Testbench simply resets contents, tests non-loading case, and loading case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“non-loading” case is when a values is present without the “enable” signal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04C345-667B-76AE-3558-14DFE38E1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" y="192966"/>
            <a:ext cx="7410069" cy="33315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F2752E-D498-5E82-C304-DF4E1242AE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" y="3530089"/>
            <a:ext cx="4610100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89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15068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Testbench for program counter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Tested with “0xADAD” as an arbitrary jump address value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Testbench simply feeds it clock signals, then loads a value into the PC (simulating a jump operation), and then resumes incrementing every clock cycle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49BD28-4FB0-DE08-A49B-24416AB19F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88" y="251932"/>
            <a:ext cx="7419443" cy="32353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31886F-E8AE-E968-AA91-8D67C67094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" y="3534328"/>
            <a:ext cx="4486275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816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15068" cy="1478570"/>
          </a:xfrm>
        </p:spPr>
        <p:txBody>
          <a:bodyPr>
            <a:normAutofit/>
          </a:bodyPr>
          <a:lstStyle/>
          <a:p>
            <a:r>
              <a:rPr lang="en-US" sz="3200" dirty="0"/>
              <a:t>Completed ALU Design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BE615F6-8EE9-55D8-7C00-60F4D61B8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6200" y="69851"/>
            <a:ext cx="2109788" cy="667034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0F846D-CB68-204E-884E-A934ACA404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00288" y="102837"/>
            <a:ext cx="5063924" cy="3709102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173C35D-B909-BCBF-3EDD-BEC04537CEA8}"/>
              </a:ext>
            </a:extLst>
          </p:cNvPr>
          <p:cNvSpPr txBox="1">
            <a:spLocks/>
          </p:cNvSpPr>
          <p:nvPr/>
        </p:nvSpPr>
        <p:spPr>
          <a:xfrm>
            <a:off x="7962519" y="2249487"/>
            <a:ext cx="3084892" cy="35417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1600" dirty="0"/>
              <a:t>Overall view, zoomed-in view of arithmetic section, and zoomed-in view of the equal flag section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Implemented asynchronously without latches (</a:t>
            </a:r>
            <a:r>
              <a:rPr lang="en-US" sz="1600" dirty="0" err="1"/>
              <a:t>MUXes</a:t>
            </a:r>
            <a:r>
              <a:rPr lang="en-US" sz="1600" dirty="0"/>
              <a:t>, and/or gates and built-in adders, subtractors, multipliers, and dividers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Multiplication only operates on the operands’ 8 LSBs due to the definition of binary multiplication (N-bit input, 2N-bit output)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DBF7C70-2BAC-F5F4-FEAD-CAEE6F00F5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V="1">
            <a:off x="2319339" y="4134008"/>
            <a:ext cx="5044874" cy="53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28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1F334-53E9-AEDA-CD02-AB621E03C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2A05A-47AA-D385-AE9B-D410CCFFD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Completed testbenches for ALU and register file (waiting on getting a “better” register file module implementation</a:t>
            </a:r>
          </a:p>
          <a:p>
            <a:r>
              <a:rPr lang="en-US" dirty="0"/>
              <a:t>FSM implementation of Control Unit</a:t>
            </a:r>
          </a:p>
          <a:p>
            <a:r>
              <a:rPr lang="en-US" dirty="0"/>
              <a:t>Top File (data bus and inter-module connections)</a:t>
            </a:r>
          </a:p>
          <a:p>
            <a:r>
              <a:rPr lang="en-US" dirty="0"/>
              <a:t>Tests against IEEE paper benchmark</a:t>
            </a:r>
          </a:p>
        </p:txBody>
      </p:sp>
    </p:spTree>
    <p:extLst>
      <p:ext uri="{BB962C8B-B14F-4D97-AF65-F5344CB8AC3E}">
        <p14:creationId xmlns:p14="http://schemas.microsoft.com/office/powerpoint/2010/main" val="767811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6A879-1B2E-96B2-BD24-B3D79F0BC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057982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540</TotalTime>
  <Words>256</Words>
  <Application>Microsoft Office PowerPoint</Application>
  <PresentationFormat>Widescreen</PresentationFormat>
  <Paragraphs>59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Week 7-10 Summary</vt:lpstr>
      <vt:lpstr>Current State of capability</vt:lpstr>
      <vt:lpstr>Testbench for stack pointer</vt:lpstr>
      <vt:lpstr>Testbench for program counter</vt:lpstr>
      <vt:lpstr>Completed ALU Design</vt:lpstr>
      <vt:lpstr>What Next?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1Summary</dc:title>
  <dc:creator>Adam Dulay</dc:creator>
  <cp:lastModifiedBy>Adam Dulay</cp:lastModifiedBy>
  <cp:revision>24</cp:revision>
  <dcterms:created xsi:type="dcterms:W3CDTF">2023-08-23T14:31:16Z</dcterms:created>
  <dcterms:modified xsi:type="dcterms:W3CDTF">2023-11-15T18:55:44Z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